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31"/>
  </p:notes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82" r:id="rId9"/>
    <p:sldId id="264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81" r:id="rId21"/>
    <p:sldId id="283" r:id="rId22"/>
    <p:sldId id="275" r:id="rId23"/>
    <p:sldId id="284" r:id="rId24"/>
    <p:sldId id="279" r:id="rId25"/>
    <p:sldId id="276" r:id="rId26"/>
    <p:sldId id="285" r:id="rId27"/>
    <p:sldId id="277" r:id="rId28"/>
    <p:sldId id="278" r:id="rId29"/>
    <p:sldId id="280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6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EFC577-6F1C-4AB5-A26B-9376DA148642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157F4A-B0B3-48DA-8040-16D1423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235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0C372-E57B-A8DD-8E42-F8A7CD384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DDC369-82C0-0DAF-4CC4-0CACB8906D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8645DD-92E7-A05C-5689-12867CEFFC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9D711C-575B-2B83-E8AB-63457007EC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57F4A-B0B3-48DA-8040-16D142333C9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65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57F4A-B0B3-48DA-8040-16D142333C9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65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6/26/2025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dirty="0"/>
              <a:t>6/26/2025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dirty="0"/>
              <a:t>6/26/2025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dirty="0"/>
              <a:t>6/26/2025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dirty="0"/>
              <a:t>6/26/2025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dirty="0"/>
              <a:t>6/26/2025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dirty="0"/>
              <a:t>6/26/2025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dirty="0"/>
              <a:t>6/26/2025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dirty="0"/>
              <a:t>6/26/2025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6/26/2025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6/26/2025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C04AC-C2CC-0822-D9C8-8A65C0D4AE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Mind the Gap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8FADA2-E586-92C2-F991-CC3EA0B675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Exploring Gaps in Medicaid Coverage in the United States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700" dirty="0"/>
              <a:t>Michael Shaffer, DA-14, Nashville Software School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31136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9B6BE-9161-89C5-ECC9-CC79E0F95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Adult Coverage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A389E-22D8-AB85-E530-E02C6C2FD97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5E6D070-C38C-CEB2-0D98-C44C7ACFB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9362" y="912872"/>
            <a:ext cx="5541275" cy="4270256"/>
          </a:xfrm>
        </p:spPr>
      </p:pic>
    </p:spTree>
    <p:extLst>
      <p:ext uri="{BB962C8B-B14F-4D97-AF65-F5344CB8AC3E}">
        <p14:creationId xmlns:p14="http://schemas.microsoft.com/office/powerpoint/2010/main" val="3728067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0C033-214C-C7F2-6000-D26D44B659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dirty="0"/>
              <a:t>County-Level Coverage Gaps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5CFA25-6BBE-9BD7-7629-9C123301FE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728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6B05F-686C-1CA4-05E1-5E88C3F8C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County Adult Coverage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F63E3B-6486-806D-4785-530E60A30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Harris County Stands 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Relatively large Adult population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2,847,531 adult-age residents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York County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High Mean Income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$207,389/year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1474F7-D080-2071-DC42-798BFABE38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000521"/>
            <a:ext cx="6096000" cy="4094958"/>
          </a:xfrm>
        </p:spPr>
      </p:pic>
    </p:spTree>
    <p:extLst>
      <p:ext uri="{BB962C8B-B14F-4D97-AF65-F5344CB8AC3E}">
        <p14:creationId xmlns:p14="http://schemas.microsoft.com/office/powerpoint/2010/main" val="2925105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815C8-C925-101D-9795-4ACADF3EB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B5523-17A8-D02F-442D-A6E499A45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County Senior Coverage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2AABFF-51C7-E0E5-B0DD-DCB9A88D8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Cook County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Second Highest Senior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Maricopa County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Third Highest Senior Population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C06430E-F5DD-8872-24CE-1CDD5D4D8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000521"/>
            <a:ext cx="6096000" cy="4094958"/>
          </a:xfrm>
        </p:spPr>
      </p:pic>
    </p:spTree>
    <p:extLst>
      <p:ext uri="{BB962C8B-B14F-4D97-AF65-F5344CB8AC3E}">
        <p14:creationId xmlns:p14="http://schemas.microsoft.com/office/powerpoint/2010/main" val="1358955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C3842-30BB-D846-88E8-7C715CE35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DFBD4-535F-8FFA-8362-A877DF3DF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County Child Coverage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64D73C-62A2-62A0-96BD-A4091C154E2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5 Largest Child Population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Los Angeles (1</a:t>
            </a:r>
            <a:r>
              <a:rPr lang="en-US" baseline="30000" dirty="0"/>
              <a:t>st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Harris County (2</a:t>
            </a:r>
            <a:r>
              <a:rPr lang="en-US" baseline="30000" dirty="0"/>
              <a:t>nd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San Diego County (4</a:t>
            </a:r>
            <a:r>
              <a:rPr lang="en-US" baseline="30000" dirty="0"/>
              <a:t>th</a:t>
            </a:r>
            <a:r>
              <a:rPr lang="en-US" dirty="0"/>
              <a:t>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1619BC7-3E44-53CE-B22D-46FF66D29E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162512"/>
            <a:ext cx="6096000" cy="3770975"/>
          </a:xfrm>
        </p:spPr>
      </p:pic>
    </p:spTree>
    <p:extLst>
      <p:ext uri="{BB962C8B-B14F-4D97-AF65-F5344CB8AC3E}">
        <p14:creationId xmlns:p14="http://schemas.microsoft.com/office/powerpoint/2010/main" val="2753276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40A55-C519-3C33-4D89-1ABE8EB4E1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dirty="0"/>
              <a:t>Digging Deeper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51EF37-36B2-7057-D3FA-4B7C88FA59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Falling into the gap</a:t>
            </a:r>
          </a:p>
        </p:txBody>
      </p:sp>
    </p:spTree>
    <p:extLst>
      <p:ext uri="{BB962C8B-B14F-4D97-AF65-F5344CB8AC3E}">
        <p14:creationId xmlns:p14="http://schemas.microsoft.com/office/powerpoint/2010/main" val="524341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4BC55A7-7BF8-6CF9-28A6-5F6BE6E1FC9D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6600076-6159-5A89-EA45-D151C1172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“Frequent Fliers”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A8A56A-9EB5-0FD4-625D-BB26AD917DA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Counties that appear most frequently all house large cities.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560A56-861F-55CE-7FC4-C8E4650B13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Harris County, TX</a:t>
            </a:r>
          </a:p>
          <a:p>
            <a:pPr lvl="1"/>
            <a:r>
              <a:rPr lang="en-US" dirty="0"/>
              <a:t>City: Houston</a:t>
            </a:r>
          </a:p>
          <a:p>
            <a:pPr lvl="1"/>
            <a:endParaRPr lang="en-US" dirty="0"/>
          </a:p>
          <a:p>
            <a:r>
              <a:rPr lang="en-US" dirty="0"/>
              <a:t>Maricopa County, AZ</a:t>
            </a:r>
          </a:p>
          <a:p>
            <a:pPr lvl="1"/>
            <a:r>
              <a:rPr lang="en-US" dirty="0"/>
              <a:t>City: Phoenix</a:t>
            </a:r>
          </a:p>
          <a:p>
            <a:pPr lvl="1"/>
            <a:endParaRPr lang="en-US" dirty="0"/>
          </a:p>
          <a:p>
            <a:r>
              <a:rPr lang="en-US" dirty="0"/>
              <a:t>San Diego County, CA</a:t>
            </a:r>
          </a:p>
          <a:p>
            <a:pPr lvl="1"/>
            <a:r>
              <a:rPr lang="en-US" dirty="0"/>
              <a:t>City: San Diego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4061CF-811F-FAE1-B194-201AF56B8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6426" y="1877569"/>
            <a:ext cx="2039825" cy="11474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E69E3F-65F3-F520-4AC2-A072C253D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426" y="3145536"/>
            <a:ext cx="2042776" cy="13604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34D971-F431-C736-5BDB-09B4A4716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6426" y="4626590"/>
            <a:ext cx="2041640" cy="11474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C0744A-B0E5-DA86-5DE9-E3E8D2B3C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095" y="2752626"/>
            <a:ext cx="5844792" cy="40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93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7AD44-2656-96F8-0D01-E85C11DA7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D3DE239-ADFC-BE42-F7CF-8455C4F3810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0AE835-4F72-270C-F0B5-3F52971CA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“Frequent Fliers”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7CA84C-87B0-0DED-747E-4C51FBCE89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Counties that appear most frequently all house large cities.</a:t>
            </a:r>
          </a:p>
          <a:p>
            <a:r>
              <a:rPr lang="en-US" dirty="0"/>
              <a:t>Citizenship Status</a:t>
            </a:r>
          </a:p>
          <a:p>
            <a:pPr lvl="1"/>
            <a:r>
              <a:rPr lang="en-US" dirty="0"/>
              <a:t>Non-Citizens not eligible for Medicaid</a:t>
            </a:r>
          </a:p>
          <a:p>
            <a:pPr lvl="1"/>
            <a:r>
              <a:rPr lang="en-US" dirty="0"/>
              <a:t>Non-Citizens are counted in the Census</a:t>
            </a:r>
          </a:p>
          <a:p>
            <a:pPr lvl="2"/>
            <a:r>
              <a:rPr lang="en-US" dirty="0"/>
              <a:t>Higher concentrations of non-citizens equal higher coverage gaps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8C084B-08FE-BAA2-4E8F-BA239C7DD9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Harris County, TX</a:t>
            </a:r>
          </a:p>
          <a:p>
            <a:pPr lvl="1"/>
            <a:r>
              <a:rPr lang="en-US" dirty="0"/>
              <a:t>City: Houston</a:t>
            </a:r>
          </a:p>
          <a:p>
            <a:pPr lvl="1"/>
            <a:endParaRPr lang="en-US" dirty="0"/>
          </a:p>
          <a:p>
            <a:r>
              <a:rPr lang="en-US" dirty="0"/>
              <a:t>Maricopa County, AZ</a:t>
            </a:r>
          </a:p>
          <a:p>
            <a:pPr lvl="1"/>
            <a:r>
              <a:rPr lang="en-US" dirty="0"/>
              <a:t>City: Phoenix</a:t>
            </a:r>
          </a:p>
          <a:p>
            <a:pPr lvl="1"/>
            <a:endParaRPr lang="en-US" dirty="0"/>
          </a:p>
          <a:p>
            <a:r>
              <a:rPr lang="en-US" dirty="0"/>
              <a:t>San Diego County, CA</a:t>
            </a:r>
          </a:p>
          <a:p>
            <a:pPr lvl="1"/>
            <a:r>
              <a:rPr lang="en-US" dirty="0"/>
              <a:t>City: San Diego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E43F01-BCFE-71B8-72ED-4F528A8A1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6426" y="1877569"/>
            <a:ext cx="2039825" cy="11474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B896A6-F096-8550-B753-0787BCE6C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426" y="3145536"/>
            <a:ext cx="2042776" cy="13604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06C8F7-4A3A-BE3B-741D-160668527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6426" y="4626590"/>
            <a:ext cx="2041640" cy="114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68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EE953-BE57-92EE-DBC1-EAC21C8EB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05CC346-11B5-678E-9B20-C288B0CF1530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79DFE5-82B8-426A-E49C-60456148E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“Frequent Fliers”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C32356-6D49-638A-DB82-53550A6A6C2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Counties that appear most frequently all house large cities.</a:t>
            </a:r>
          </a:p>
          <a:p>
            <a:r>
              <a:rPr lang="en-US" dirty="0"/>
              <a:t>Citizenship Status</a:t>
            </a:r>
          </a:p>
          <a:p>
            <a:pPr lvl="1"/>
            <a:r>
              <a:rPr lang="en-US" dirty="0"/>
              <a:t>Non-Citizens not eligible for Medicaid</a:t>
            </a:r>
          </a:p>
          <a:p>
            <a:pPr lvl="1"/>
            <a:r>
              <a:rPr lang="en-US" dirty="0"/>
              <a:t>Non-Citizens are counted in the Census</a:t>
            </a:r>
          </a:p>
          <a:p>
            <a:pPr lvl="2"/>
            <a:r>
              <a:rPr lang="en-US" dirty="0"/>
              <a:t>Higher concentrations of non-citizens equal higher coverage gaps</a:t>
            </a:r>
          </a:p>
          <a:p>
            <a:r>
              <a:rPr lang="en-US" dirty="0"/>
              <a:t>Higher mean income</a:t>
            </a:r>
          </a:p>
          <a:p>
            <a:pPr lvl="1"/>
            <a:r>
              <a:rPr lang="en-US" dirty="0"/>
              <a:t>More residents with private insurance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85ADD88-AACC-4FF3-A148-16364149295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Harris County, TX</a:t>
            </a:r>
          </a:p>
          <a:p>
            <a:pPr lvl="1"/>
            <a:r>
              <a:rPr lang="en-US" dirty="0"/>
              <a:t>City: Houston</a:t>
            </a:r>
          </a:p>
          <a:p>
            <a:pPr lvl="1"/>
            <a:endParaRPr lang="en-US" dirty="0"/>
          </a:p>
          <a:p>
            <a:r>
              <a:rPr lang="en-US" dirty="0"/>
              <a:t>Maricopa County, AZ</a:t>
            </a:r>
          </a:p>
          <a:p>
            <a:pPr lvl="1"/>
            <a:r>
              <a:rPr lang="en-US" dirty="0"/>
              <a:t>City: Phoenix</a:t>
            </a:r>
          </a:p>
          <a:p>
            <a:pPr lvl="1"/>
            <a:endParaRPr lang="en-US" dirty="0"/>
          </a:p>
          <a:p>
            <a:r>
              <a:rPr lang="en-US" dirty="0"/>
              <a:t>San Diego County, CA</a:t>
            </a:r>
          </a:p>
          <a:p>
            <a:pPr lvl="1"/>
            <a:r>
              <a:rPr lang="en-US" dirty="0"/>
              <a:t>City: San Diego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4944EA-880D-1977-6239-6AEF85F47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6426" y="1877569"/>
            <a:ext cx="2039825" cy="11474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62B00C-48BA-67F9-5DE6-B89246C3B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426" y="3145536"/>
            <a:ext cx="2042776" cy="13604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2C1622-5525-5B72-F6A6-953F88524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6426" y="4626590"/>
            <a:ext cx="2041640" cy="11474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30B71A-1550-AA47-352D-EF61FBD17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1637" y="1814112"/>
            <a:ext cx="5984725" cy="39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59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995DD44-9B27-7CE3-D7F1-52988D3B19C7}"/>
              </a:ext>
            </a:extLst>
          </p:cNvPr>
          <p:cNvSpPr/>
          <p:nvPr/>
        </p:nvSpPr>
        <p:spPr>
          <a:xfrm>
            <a:off x="0" y="2038434"/>
            <a:ext cx="6096000" cy="4819566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FB8EA9A-7339-CA4E-F2B1-CAC48FFA4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Demographic Variance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2487F5-0CF6-C0C2-0F4D-F801883BA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Population as a Confound</a:t>
            </a:r>
          </a:p>
          <a:p>
            <a:pPr lvl="1"/>
            <a:r>
              <a:rPr lang="en-US" dirty="0"/>
              <a:t>Senor Population Concentration</a:t>
            </a:r>
          </a:p>
          <a:p>
            <a:pPr lvl="2"/>
            <a:r>
              <a:rPr lang="en-US" dirty="0"/>
              <a:t>Harris County, Maricopa County </a:t>
            </a:r>
          </a:p>
          <a:p>
            <a:pPr lvl="3"/>
            <a:r>
              <a:rPr lang="en-US" dirty="0"/>
              <a:t>In Top 5 Highest Senior Population</a:t>
            </a:r>
          </a:p>
          <a:p>
            <a:r>
              <a:rPr lang="en-US" dirty="0"/>
              <a:t>Children and Medicaid Enrollment</a:t>
            </a:r>
          </a:p>
          <a:p>
            <a:pPr lvl="1"/>
            <a:r>
              <a:rPr lang="en-US" dirty="0"/>
              <a:t>Generally Healthier</a:t>
            </a:r>
          </a:p>
          <a:p>
            <a:pPr lvl="2"/>
            <a:r>
              <a:rPr lang="en-US" dirty="0"/>
              <a:t>Less likely to need long-term care</a:t>
            </a:r>
          </a:p>
          <a:p>
            <a:pPr lvl="3"/>
            <a:r>
              <a:rPr lang="en-US" dirty="0"/>
              <a:t>Less likely to enroll in Medicaid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CB4254-77EC-E340-B7FF-F1E62EC13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104" y="119142"/>
            <a:ext cx="4583734" cy="31713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7D2D29-F0C5-3965-2A06-1CBC1239E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104" y="3484973"/>
            <a:ext cx="4583734" cy="325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8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500B5-D476-8DB3-2714-F2BE3A2D1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35C5A-56EA-8FDF-20EC-3612068AE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</a:t>
            </a:r>
          </a:p>
          <a:p>
            <a:r>
              <a:rPr lang="en-US" dirty="0"/>
              <a:t>Background</a:t>
            </a:r>
          </a:p>
          <a:p>
            <a:pPr lvl="2"/>
            <a:r>
              <a:rPr lang="en-US" dirty="0"/>
              <a:t>Enrollment Criteria</a:t>
            </a:r>
          </a:p>
          <a:p>
            <a:r>
              <a:rPr lang="en-US" dirty="0"/>
              <a:t>State-Level Enrollment Gaps</a:t>
            </a:r>
          </a:p>
          <a:p>
            <a:pPr lvl="2"/>
            <a:r>
              <a:rPr lang="en-US" dirty="0"/>
              <a:t>Age/Income</a:t>
            </a:r>
          </a:p>
          <a:p>
            <a:r>
              <a:rPr lang="en-US" dirty="0"/>
              <a:t>County-Level Enrollment Gaps</a:t>
            </a:r>
          </a:p>
          <a:p>
            <a:pPr lvl="2"/>
            <a:r>
              <a:rPr lang="en-US" dirty="0"/>
              <a:t>Age/Income</a:t>
            </a:r>
          </a:p>
          <a:p>
            <a:r>
              <a:rPr lang="en-US" dirty="0"/>
              <a:t>Digging Deeper</a:t>
            </a:r>
          </a:p>
          <a:p>
            <a:endParaRPr lang="en-US" dirty="0"/>
          </a:p>
          <a:p>
            <a:pPr lvl="2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40988D-E449-5165-E822-7AF785AFB0C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>
            <a:off x="5705917" y="2420302"/>
            <a:ext cx="5724081" cy="376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45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036B-B0D6-0C7A-81DD-0E519E44ED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Regions of High Enrollment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FC5D12-766A-487F-390A-957D5AE1DE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346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BB841-1E51-1AC6-3DEB-44815DC75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873BB-5D20-FF05-C098-8D807E4B8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of Highest Utilization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B6DA13-026A-9627-CAAE-A0AE98520A7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Los Angeles County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High Adult utilization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Over 1.25 million adults beyond income eligibility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40% of total population enrolled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Bronx County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highest Child/Senior utilization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highest Adult utilization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48% of total population enrolled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Wayne County , MI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highest Adult utilization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34% of total population enrolled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D7863B-06A4-7434-DF31-A927F6F4EA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2000" y="945931"/>
            <a:ext cx="6096000" cy="4204137"/>
          </a:xfrm>
        </p:spPr>
      </p:pic>
    </p:spTree>
    <p:extLst>
      <p:ext uri="{BB962C8B-B14F-4D97-AF65-F5344CB8AC3E}">
        <p14:creationId xmlns:p14="http://schemas.microsoft.com/office/powerpoint/2010/main" val="3589387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B67CB-83D3-1D1E-339B-B60276A92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of Highest Utilization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095ADD-3FBE-1D53-CD20-58838F42D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Los Angeles County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High Adult utilization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Over 1.25 million adults beyond income eligibility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40% of total population enrolled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Bronx County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highest Child/Senior utilization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highest Adult utilization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48% of total population enrolled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Wayne County , MI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highest Adult utilization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34% of total population enrolled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A212C7C-38EB-AF72-B55C-FE774E8229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2000" y="1005797"/>
            <a:ext cx="6096000" cy="4084406"/>
          </a:xfrm>
        </p:spPr>
      </p:pic>
    </p:spTree>
    <p:extLst>
      <p:ext uri="{BB962C8B-B14F-4D97-AF65-F5344CB8AC3E}">
        <p14:creationId xmlns:p14="http://schemas.microsoft.com/office/powerpoint/2010/main" val="2026131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B5B41AE-F6A6-B383-871C-AF72FD1FCAB9}"/>
              </a:ext>
            </a:extLst>
          </p:cNvPr>
          <p:cNvSpPr/>
          <p:nvPr/>
        </p:nvSpPr>
        <p:spPr>
          <a:xfrm>
            <a:off x="8124744" y="1743959"/>
            <a:ext cx="4067256" cy="5114041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EF7A83-B3BB-85FA-3869-AE240DD54748}"/>
              </a:ext>
            </a:extLst>
          </p:cNvPr>
          <p:cNvSpPr/>
          <p:nvPr/>
        </p:nvSpPr>
        <p:spPr>
          <a:xfrm>
            <a:off x="0" y="1764792"/>
            <a:ext cx="3937974" cy="5093208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554D2-F261-0AAF-2BF2-456821D35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Areas of Highest Utilization </a:t>
            </a:r>
            <a:br>
              <a:rPr lang="en-US" dirty="0"/>
            </a:br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0DE884F-C4DE-CA69-267F-F263F74CF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912" y="2427827"/>
            <a:ext cx="3642149" cy="3767137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930C06-B8B9-7940-4D0F-EA03F37B9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276" y="2427827"/>
            <a:ext cx="3614652" cy="37671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D5294F-F509-D864-F9CF-1D186271F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1046" y="2427827"/>
            <a:ext cx="3614652" cy="376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57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B143B-79A6-223A-BB3E-49634DFBE4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Wait… Where’s Rural America?!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189B1A-D13F-A623-9A81-4B86B7E7EE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298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15B5B-5AD9-D7C7-EC53-CC60DD866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3A0FF-F62B-6D83-9569-DB2D07BF8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Highest Percentage of Total Population Enrolled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0CAD2-67D4-57F1-A864-67E7A25DE46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Apache County, AZ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53% of total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McKinley County,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51% of total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Geographically Adjacent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Between Flagstaff and Albuquerque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North-eastern Louisiana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E04A5F34-EFFB-7594-24C6-84A8F7ACF8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949078"/>
            <a:ext cx="6096000" cy="4197844"/>
          </a:xfrm>
        </p:spPr>
      </p:pic>
    </p:spTree>
    <p:extLst>
      <p:ext uri="{BB962C8B-B14F-4D97-AF65-F5344CB8AC3E}">
        <p14:creationId xmlns:p14="http://schemas.microsoft.com/office/powerpoint/2010/main" val="3146687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8D36A-5F01-174B-5065-4883D64B7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51F16-6ACB-7A1E-FD4C-1D24CCD41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Highest Percentage of Total Population Enrolled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15B29B-55EB-E0A1-F106-892DAA5514C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Apache County, AZ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53% of total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McKinley County,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51% of total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Geographically Adjacent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Between Flagstaff and Albuquerque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North-eastern Louisiana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5491E2D-BC30-F111-9A7A-62C8F2FBC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29678"/>
            <a:ext cx="7390884" cy="4409122"/>
          </a:xfrm>
        </p:spPr>
      </p:pic>
    </p:spTree>
    <p:extLst>
      <p:ext uri="{BB962C8B-B14F-4D97-AF65-F5344CB8AC3E}">
        <p14:creationId xmlns:p14="http://schemas.microsoft.com/office/powerpoint/2010/main" val="1158927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19660-8516-320C-3825-8E7AB295D8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Discussion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819ECD-772B-04A4-EB97-9E9547C33C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“… I’ll give you a topic.”</a:t>
            </a:r>
          </a:p>
          <a:p>
            <a:r>
              <a:rPr lang="en-US" dirty="0"/>
              <a:t>				</a:t>
            </a:r>
            <a:r>
              <a:rPr lang="en-US" sz="2000" i="1" dirty="0"/>
              <a:t>-Linda Richman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F03877-6D2F-030D-AA12-147785D31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804" y="2446867"/>
            <a:ext cx="457200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7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EAD7E-F934-A4B8-516A-7AB668803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discuss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090E1-9BDB-43D2-E555-2420A1FDA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Population is a big factor in predicting enrollment gap</a:t>
            </a:r>
          </a:p>
          <a:p>
            <a:pPr lvl="2"/>
            <a:r>
              <a:rPr lang="en-US" dirty="0"/>
              <a:t>Higher population equals higher utilization</a:t>
            </a:r>
          </a:p>
          <a:p>
            <a:pPr lvl="3"/>
            <a:r>
              <a:rPr lang="en-US" dirty="0"/>
              <a:t> ... but also higher potential for gaps based on volume.</a:t>
            </a:r>
          </a:p>
          <a:p>
            <a:pPr lvl="1"/>
            <a:r>
              <a:rPr lang="en-US" dirty="0"/>
              <a:t>Higher Enrollment % vs. Total Population usually indicative of a rural area (&lt;50K)</a:t>
            </a:r>
          </a:p>
          <a:p>
            <a:pPr lvl="2"/>
            <a:r>
              <a:rPr lang="en-US" dirty="0"/>
              <a:t>76% of counties in Top 25 for enrollment percentages had fewer than 50K residents</a:t>
            </a:r>
          </a:p>
          <a:p>
            <a:pPr lvl="3"/>
            <a:r>
              <a:rPr lang="en-US" dirty="0"/>
              <a:t>100% in Top 25 had negative gap scores, indicating utilization beyond income criteria</a:t>
            </a:r>
          </a:p>
          <a:p>
            <a:pPr marL="0" lvl="4" indent="0">
              <a:buNone/>
            </a:pPr>
            <a:r>
              <a:rPr lang="en-US" dirty="0"/>
              <a:t>	Potentially disabled enrollees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52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0F896-6A58-CE96-CC3A-2BC0A793D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000" dirty="0"/>
              <a:t>Thank you!!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545A930-5833-EE2F-4122-7083F16F4F9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8785" b="8785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1C52D8-CAE4-A6D9-3FDE-A5A978B5CF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en-US" i="1" dirty="0">
                <a:solidFill>
                  <a:schemeClr val="bg1"/>
                </a:solidFill>
              </a:rPr>
              <a:t>Mind The Gap</a:t>
            </a:r>
            <a:r>
              <a:rPr lang="en-US" dirty="0">
                <a:solidFill>
                  <a:schemeClr val="bg1"/>
                </a:solidFill>
              </a:rPr>
              <a:t>, Michael Shaffer, DA-14, Nashville Software School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184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ED28B-3160-26CD-D1BD-810028AEF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9E51F-22ED-5431-DE1D-6223BA7DA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counties where gaps in coverage vs. eligibility are largest</a:t>
            </a:r>
          </a:p>
          <a:p>
            <a:pPr lvl="1"/>
            <a:r>
              <a:rPr lang="en-US" dirty="0"/>
              <a:t>Criteria by category</a:t>
            </a:r>
          </a:p>
          <a:p>
            <a:pPr lvl="2"/>
            <a:r>
              <a:rPr lang="en-US" dirty="0"/>
              <a:t>Age</a:t>
            </a:r>
          </a:p>
          <a:p>
            <a:pPr lvl="2"/>
            <a:r>
              <a:rPr lang="en-US" dirty="0"/>
              <a:t>Income</a:t>
            </a:r>
          </a:p>
          <a:p>
            <a:r>
              <a:rPr lang="en-US" dirty="0"/>
              <a:t>Dive deeper into regions identified as having large enrollment gaps</a:t>
            </a:r>
          </a:p>
          <a:p>
            <a:pPr lvl="1"/>
            <a:r>
              <a:rPr lang="en-US" dirty="0"/>
              <a:t>Investigate possible explanations</a:t>
            </a:r>
          </a:p>
          <a:p>
            <a:pPr marL="4572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05E407-9911-41A9-28F8-7BB2DFFE27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5392131" y="3896642"/>
            <a:ext cx="6037867" cy="276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365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73B42-8040-DA1E-E5A9-AD7D3E7BA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946D1-B72E-6849-2403-80FA69348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While Medicaid enrollment fluctuate across years, the overall trend shows increase 		in program utilization since February 2020*</a:t>
            </a:r>
          </a:p>
          <a:p>
            <a:pPr marL="0" indent="0">
              <a:buNone/>
            </a:pPr>
            <a:r>
              <a:rPr lang="en-US" dirty="0"/>
              <a:t>New budgetary proposals have potential to reduce access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Reduced funding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New enrollment criteria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72CECE-42E1-A8EC-6924-8643A9469647}"/>
              </a:ext>
            </a:extLst>
          </p:cNvPr>
          <p:cNvSpPr txBox="1"/>
          <p:nvPr/>
        </p:nvSpPr>
        <p:spPr>
          <a:xfrm>
            <a:off x="8735568" y="6358467"/>
            <a:ext cx="3456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200" i="1" dirty="0"/>
              <a:t>*kff.org, Medicaid Enrollment and Unwinding Tracker</a:t>
            </a:r>
          </a:p>
          <a:p>
            <a:br>
              <a:rPr lang="en-US" sz="1200" i="1" dirty="0"/>
            </a:br>
            <a:endParaRPr lang="en-US" sz="12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1A16D6-559F-D137-ED0E-4D258000BFD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7450104" y="3429000"/>
            <a:ext cx="3979895" cy="264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671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EF555-D9DE-557E-5FCD-8B8A04714835}"/>
              </a:ext>
            </a:extLst>
          </p:cNvPr>
          <p:cNvSpPr/>
          <p:nvPr/>
        </p:nvSpPr>
        <p:spPr>
          <a:xfrm>
            <a:off x="254524" y="2038434"/>
            <a:ext cx="5085572" cy="3912955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22C16C-BF27-F4B8-E6DD-8C02FE31BCA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"/>
          </a:blip>
          <a:stretch>
            <a:fillRect/>
          </a:stretch>
        </p:blipFill>
        <p:spPr>
          <a:xfrm>
            <a:off x="2644780" y="0"/>
            <a:ext cx="802626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FC168C-17C2-F1A6-6F3F-0D3226C77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Enrollment Criteria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388FA-2DB8-029C-F328-589CB2CC41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/>
              <a:t>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D39849-57E5-0FB5-A1F1-106C7E352F9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All children are eligible if no other insurance is available</a:t>
            </a:r>
          </a:p>
          <a:p>
            <a:pPr lvl="1"/>
            <a:r>
              <a:rPr lang="en-US" dirty="0"/>
              <a:t>Up to age 19</a:t>
            </a:r>
          </a:p>
          <a:p>
            <a:r>
              <a:rPr lang="en-US" dirty="0"/>
              <a:t>Seniors age 65+</a:t>
            </a:r>
          </a:p>
          <a:p>
            <a:pPr lvl="1"/>
            <a:r>
              <a:rPr lang="en-US" dirty="0"/>
              <a:t>Assets below $2,000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E691D9-339C-259B-C870-B284E5937A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u="sng" dirty="0"/>
              <a:t>Income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293033-8552-3E32-CB3F-9B611330B33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Threshold varies by state</a:t>
            </a:r>
          </a:p>
          <a:p>
            <a:pPr lvl="1"/>
            <a:r>
              <a:rPr lang="en-US" dirty="0"/>
              <a:t>Range: </a:t>
            </a:r>
          </a:p>
          <a:p>
            <a:pPr lvl="2"/>
            <a:r>
              <a:rPr lang="en-US" dirty="0"/>
              <a:t>$967 per month ($11,640/year) to </a:t>
            </a:r>
          </a:p>
          <a:p>
            <a:pPr lvl="2"/>
            <a:r>
              <a:rPr lang="en-US" dirty="0"/>
              <a:t>$1,801 per month ($21,612/year)</a:t>
            </a:r>
          </a:p>
          <a:p>
            <a:pPr lvl="1"/>
            <a:r>
              <a:rPr lang="en-US" dirty="0"/>
              <a:t>Special Cases: Kentucky &amp; Maryland</a:t>
            </a:r>
          </a:p>
          <a:p>
            <a:pPr lvl="2"/>
            <a:r>
              <a:rPr lang="en-US" dirty="0"/>
              <a:t>Supplemental Security Income (SSI)</a:t>
            </a:r>
          </a:p>
          <a:p>
            <a:pPr lvl="3"/>
            <a:r>
              <a:rPr lang="en-US" dirty="0"/>
              <a:t>SSI Eligibility: $2,019/month ($24,228/year)</a:t>
            </a:r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922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9FF54EE-4D8C-2247-A882-6A1E5DA44ABA}"/>
              </a:ext>
            </a:extLst>
          </p:cNvPr>
          <p:cNvSpPr/>
          <p:nvPr/>
        </p:nvSpPr>
        <p:spPr>
          <a:xfrm>
            <a:off x="254524" y="2038434"/>
            <a:ext cx="5085572" cy="3912955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21CA44-33B7-FF9D-935C-6FC8718E9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Enrollment Criteria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6B4F9-B5D4-0F82-383D-0ABB1133AC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/>
              <a:t>Disability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E21D3A-D771-D9AC-56EE-01868D3A21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Physical</a:t>
            </a:r>
          </a:p>
          <a:p>
            <a:pPr lvl="2"/>
            <a:r>
              <a:rPr lang="en-US" dirty="0"/>
              <a:t>Paralysis, brain injury</a:t>
            </a:r>
          </a:p>
          <a:p>
            <a:r>
              <a:rPr lang="en-US" dirty="0"/>
              <a:t>Neurological</a:t>
            </a:r>
          </a:p>
          <a:p>
            <a:pPr lvl="2"/>
            <a:r>
              <a:rPr lang="en-US" dirty="0"/>
              <a:t>Epilepsy, Alzheimer’s</a:t>
            </a:r>
          </a:p>
          <a:p>
            <a:r>
              <a:rPr lang="en-US" dirty="0"/>
              <a:t>Mental Health</a:t>
            </a:r>
          </a:p>
          <a:p>
            <a:pPr lvl="2"/>
            <a:r>
              <a:rPr lang="en-US" dirty="0"/>
              <a:t>Schizophrenia, bipolar disorder</a:t>
            </a:r>
          </a:p>
          <a:p>
            <a:r>
              <a:rPr lang="en-US" dirty="0"/>
              <a:t>Intellectual</a:t>
            </a:r>
          </a:p>
          <a:p>
            <a:pPr lvl="2"/>
            <a:r>
              <a:rPr lang="en-US" dirty="0"/>
              <a:t>Cerebral palsy, Down syndrome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073FF8-6503-0B1F-CD24-3C19A46639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EBFD0C2-7D9D-1A57-0748-CA87B3F6C61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alphaModFix amt="68000"/>
          </a:blip>
          <a:stretch>
            <a:fillRect/>
          </a:stretch>
        </p:blipFill>
        <p:spPr>
          <a:xfrm>
            <a:off x="6007100" y="2952116"/>
            <a:ext cx="4664075" cy="2798444"/>
          </a:xfrm>
        </p:spPr>
      </p:pic>
    </p:spTree>
    <p:extLst>
      <p:ext uri="{BB962C8B-B14F-4D97-AF65-F5344CB8AC3E}">
        <p14:creationId xmlns:p14="http://schemas.microsoft.com/office/powerpoint/2010/main" val="4016685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A36C-DB85-6855-4A0F-518A508F69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dirty="0"/>
              <a:t>State-Level Coverage Gaps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1CAD51-1408-1BEC-6E01-67A74C8501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707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706509B-6D54-7518-527E-6799772A6142}"/>
              </a:ext>
            </a:extLst>
          </p:cNvPr>
          <p:cNvSpPr/>
          <p:nvPr/>
        </p:nvSpPr>
        <p:spPr>
          <a:xfrm>
            <a:off x="-1" y="0"/>
            <a:ext cx="4374037" cy="6858000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161850-5516-E305-7BB5-2010A1F92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752" y="1444752"/>
            <a:ext cx="3383280" cy="1920240"/>
          </a:xfrm>
        </p:spPr>
        <p:txBody>
          <a:bodyPr/>
          <a:lstStyle/>
          <a:p>
            <a:r>
              <a:rPr lang="en-US" sz="4800" dirty="0"/>
              <a:t>Overall</a:t>
            </a:r>
            <a:br>
              <a:rPr lang="en-US" sz="4800" dirty="0"/>
            </a:br>
            <a:r>
              <a:rPr lang="en-US" sz="4800" dirty="0"/>
              <a:t>State Enrollment Gap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59AD4AAF-75FF-B2D6-2C43-44D41767F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4035" y="1989055"/>
            <a:ext cx="3205441" cy="3317720"/>
          </a:xfr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20B0352-1369-BF2E-C1B8-3502CF252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94" y="1989055"/>
            <a:ext cx="4162346" cy="311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24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B50F7BB-8062-9250-FE18-F93F42405587}"/>
              </a:ext>
            </a:extLst>
          </p:cNvPr>
          <p:cNvSpPr/>
          <p:nvPr/>
        </p:nvSpPr>
        <p:spPr>
          <a:xfrm>
            <a:off x="8244" y="0"/>
            <a:ext cx="7608614" cy="3421973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0F4253-3CEE-1580-0635-FA4370FCD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2016" y="1383925"/>
            <a:ext cx="3383280" cy="1920240"/>
          </a:xfrm>
        </p:spPr>
        <p:txBody>
          <a:bodyPr/>
          <a:lstStyle/>
          <a:p>
            <a:r>
              <a:rPr lang="en-US" sz="4800" dirty="0"/>
              <a:t>State Child &amp; Senior Coverage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B4DBE8FA-F917-0B3B-1234-5C0DD46902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6219" y="93990"/>
            <a:ext cx="4332664" cy="3210175"/>
          </a:xfr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0ADB832-AA6D-8B0C-11BF-9DA8B0486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219" y="3515963"/>
            <a:ext cx="4332664" cy="328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962098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1813</TotalTime>
  <Words>801</Words>
  <Application>Microsoft Office PowerPoint</Application>
  <PresentationFormat>Widescreen</PresentationFormat>
  <Paragraphs>186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Metropolitan</vt:lpstr>
      <vt:lpstr>Mind the Gap</vt:lpstr>
      <vt:lpstr>Presentation Overview</vt:lpstr>
      <vt:lpstr>Objective</vt:lpstr>
      <vt:lpstr>Background</vt:lpstr>
      <vt:lpstr>Enrollment Criteria</vt:lpstr>
      <vt:lpstr>Enrollment Criteria</vt:lpstr>
      <vt:lpstr>State-Level Coverage Gaps</vt:lpstr>
      <vt:lpstr>Overall State Enrollment Gap</vt:lpstr>
      <vt:lpstr>State Child &amp; Senior Coverage</vt:lpstr>
      <vt:lpstr>Adult Coverage</vt:lpstr>
      <vt:lpstr>County-Level Coverage Gaps</vt:lpstr>
      <vt:lpstr>County Adult Coverage</vt:lpstr>
      <vt:lpstr>County Senior Coverage</vt:lpstr>
      <vt:lpstr>County Child Coverage</vt:lpstr>
      <vt:lpstr>Digging Deeper</vt:lpstr>
      <vt:lpstr>“Frequent Fliers”</vt:lpstr>
      <vt:lpstr>“Frequent Fliers”</vt:lpstr>
      <vt:lpstr>“Frequent Fliers”</vt:lpstr>
      <vt:lpstr>Demographic Variance</vt:lpstr>
      <vt:lpstr>Regions of High Enrollment</vt:lpstr>
      <vt:lpstr>Areas of Highest Utilization </vt:lpstr>
      <vt:lpstr>Areas of Highest Utilization </vt:lpstr>
      <vt:lpstr>Areas of Highest Utilization  </vt:lpstr>
      <vt:lpstr>Wait… Where’s Rural America?!</vt:lpstr>
      <vt:lpstr>Highest Percentage of Total Population Enrolled</vt:lpstr>
      <vt:lpstr>Highest Percentage of Total Population Enrolled</vt:lpstr>
      <vt:lpstr>Discussion </vt:lpstr>
      <vt:lpstr>… discuss</vt:lpstr>
      <vt:lpstr>Thank you!!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Shaffer</dc:creator>
  <cp:lastModifiedBy>Michael Shaffer</cp:lastModifiedBy>
  <cp:revision>32</cp:revision>
  <dcterms:created xsi:type="dcterms:W3CDTF">2025-06-20T18:54:29Z</dcterms:created>
  <dcterms:modified xsi:type="dcterms:W3CDTF">2025-06-26T22:52:47Z</dcterms:modified>
</cp:coreProperties>
</file>